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70" r:id="rId10"/>
    <p:sldId id="271" r:id="rId11"/>
    <p:sldId id="266" r:id="rId12"/>
    <p:sldId id="272" r:id="rId13"/>
    <p:sldId id="264" r:id="rId14"/>
    <p:sldId id="265" r:id="rId15"/>
    <p:sldId id="274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배달의민족 한나체 Air" panose="020B0600000101010101" pitchFamily="50" charset="-127"/>
      <p:regular r:id="rId20"/>
    </p:embeddedFont>
    <p:embeddedFont>
      <p:font typeface="배달의민족 한나체 Air OTF" panose="020B0600000101010101" pitchFamily="34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pos="39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5031" autoAdjust="0"/>
  </p:normalViewPr>
  <p:slideViewPr>
    <p:cSldViewPr snapToGrid="0">
      <p:cViewPr varScale="1">
        <p:scale>
          <a:sx n="85" d="100"/>
          <a:sy n="85" d="100"/>
        </p:scale>
        <p:origin x="1752" y="90"/>
      </p:cViewPr>
      <p:guideLst>
        <p:guide orient="horz" pos="935"/>
        <p:guide pos="399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현장점검의 날 점검 결과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3D-43F5-B525-85FE78EF8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달비계 작업 안전조치 미확인</c:v>
                </c:pt>
                <c:pt idx="1">
                  <c:v>지붕작업 안전조치 불량</c:v>
                </c:pt>
                <c:pt idx="2">
                  <c:v>추락방호망 등 미설치</c:v>
                </c:pt>
                <c:pt idx="3">
                  <c:v>개구부 덮개 등 불량</c:v>
                </c:pt>
                <c:pt idx="4">
                  <c:v>작업발판 미설치</c:v>
                </c:pt>
                <c:pt idx="5">
                  <c:v>근로자 개인보호구 착용 불량</c:v>
                </c:pt>
                <c:pt idx="6">
                  <c:v>안전난간 미설치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19</c:v>
                </c:pt>
                <c:pt idx="1">
                  <c:v>128</c:v>
                </c:pt>
                <c:pt idx="2">
                  <c:v>347</c:v>
                </c:pt>
                <c:pt idx="3">
                  <c:v>382</c:v>
                </c:pt>
                <c:pt idx="4">
                  <c:v>834</c:v>
                </c:pt>
                <c:pt idx="5">
                  <c:v>1156</c:v>
                </c:pt>
                <c:pt idx="6">
                  <c:v>1665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D-43F5-B525-85FE78EF8696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0"/>
        <c:axId val="714869480"/>
        <c:axId val="714874072"/>
      </c:barChart>
      <c:catAx>
        <c:axId val="714869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pP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 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곳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c:rich>
          </c:tx>
          <c:layout>
            <c:manualLayout>
              <c:xMode val="edge"/>
              <c:yMode val="edge"/>
              <c:x val="0.85040128841384455"/>
              <c:y val="0.930905740458931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1672309-6C7B-41FB-A7FB-60BAC2697C90}" type="datetime1">
              <a:rPr lang="ko-KR" altLang="en-US"/>
              <a:pPr lvl="0">
                <a:defRPr/>
              </a:pPr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6CC6E1-F608-49C1-97FF-A98474E1C5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창의설계프로젝트 </a:t>
            </a:r>
            <a:r>
              <a:rPr lang="en-US" altLang="ko-KR" dirty="0"/>
              <a:t>Safety Alert System </a:t>
            </a:r>
            <a:r>
              <a:rPr lang="ko-KR" altLang="en-US" dirty="0"/>
              <a:t>발표 </a:t>
            </a:r>
            <a:r>
              <a:rPr lang="ko-KR" altLang="en-US" dirty="0" err="1"/>
              <a:t>언더독</a:t>
            </a:r>
            <a:r>
              <a:rPr lang="ko-KR" altLang="en-US" dirty="0"/>
              <a:t> 팀장 구태훈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Jetson Nano</a:t>
            </a:r>
            <a:r>
              <a:rPr lang="ko-KR" altLang="en-US" dirty="0"/>
              <a:t>의 </a:t>
            </a:r>
            <a:r>
              <a:rPr lang="en-US" altLang="ko-KR" dirty="0"/>
              <a:t>CSI </a:t>
            </a:r>
            <a:r>
              <a:rPr lang="ko-KR" altLang="en-US" dirty="0"/>
              <a:t>카메라 데이터 입력 학습한 </a:t>
            </a:r>
            <a:r>
              <a:rPr lang="en-US" altLang="ko-KR" dirty="0"/>
              <a:t>4</a:t>
            </a:r>
            <a:r>
              <a:rPr lang="ko-KR" altLang="en-US" dirty="0"/>
              <a:t>가지 클래스 검출</a:t>
            </a:r>
            <a:r>
              <a:rPr lang="en-US" altLang="ko-KR" dirty="0"/>
              <a:t>, </a:t>
            </a:r>
            <a:r>
              <a:rPr lang="ko-KR" altLang="en-US" dirty="0"/>
              <a:t>착용과 미착용 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7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dirty="0"/>
              <a:t>https://youtu.be/m4K-Q66hG90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처음 받았던 데이터의 양이 충분히 많았다고 생각하였습니다</a:t>
            </a:r>
            <a:r>
              <a:rPr lang="en-US" altLang="ko-KR" dirty="0"/>
              <a:t>. </a:t>
            </a:r>
            <a:r>
              <a:rPr lang="ko-KR" altLang="en-US" dirty="0"/>
              <a:t>하지만 전처리를 하는 과정에서 전처리를 하고 보니</a:t>
            </a: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인스탠스별</a:t>
            </a:r>
            <a:r>
              <a:rPr lang="ko-KR" altLang="en-US" dirty="0"/>
              <a:t> 개수가 상당히 </a:t>
            </a:r>
            <a:r>
              <a:rPr lang="ko-KR" altLang="en-US" dirty="0" err="1"/>
              <a:t>불균형하였습니다</a:t>
            </a:r>
            <a:r>
              <a:rPr lang="en-US" altLang="ko-KR" dirty="0"/>
              <a:t>. </a:t>
            </a:r>
            <a:r>
              <a:rPr lang="ko-KR" altLang="en-US" dirty="0"/>
              <a:t>오른쪽 사진을 보시면 전체적으로 미착용 개수와 안전고리의 데이터가 많이 적은 것을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볼 </a:t>
            </a:r>
            <a:r>
              <a:rPr lang="ko-KR" altLang="en-US" dirty="0" err="1"/>
              <a:t>수있습니다</a:t>
            </a:r>
            <a:r>
              <a:rPr lang="en-US" altLang="ko-KR" dirty="0"/>
              <a:t>. </a:t>
            </a:r>
            <a:r>
              <a:rPr lang="ko-KR" altLang="en-US" dirty="0"/>
              <a:t>이 데이터를 토대로 모델을 구축하였을 때 안전고리에 대한 절대적인 데이터 량이 적었기 때문에 안전고리에 대한 검출이</a:t>
            </a: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원할히</a:t>
            </a:r>
            <a:r>
              <a:rPr lang="ko-KR" altLang="en-US" dirty="0"/>
              <a:t> 이어지지 않는 것을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이를 전이학습을 통해 보완하였다면 좀 더 좋은 결과를 보였을 것 같습니다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안전화에 대한 설명필요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이전 슬라이드에서 설명하였던 클래스의 불균형을 추가적인 데이터로 </a:t>
            </a:r>
            <a:r>
              <a:rPr lang="ko-KR" altLang="en-US" dirty="0" err="1"/>
              <a:t>전이학습시켜</a:t>
            </a:r>
            <a:r>
              <a:rPr lang="ko-KR" altLang="en-US" dirty="0"/>
              <a:t> 보완한다면 더욱 좋은 결과를 도출할 수 </a:t>
            </a:r>
            <a:r>
              <a:rPr lang="ko-KR" altLang="en-US" dirty="0" err="1"/>
              <a:t>있을것으로</a:t>
            </a:r>
            <a:r>
              <a:rPr lang="ko-KR" altLang="en-US" dirty="0"/>
              <a:t> 예상합니다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28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발표 순서 다음과 같고 서론과 시스템설명부분에서 이전 내용을 간략히 설명 후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고용노동부 현장점검의 날 점검 결과 그래프 이 중 근로자 개인보호구 착용 불량이 </a:t>
            </a:r>
            <a:r>
              <a:rPr lang="en-US" altLang="ko-KR" dirty="0"/>
              <a:t>2</a:t>
            </a:r>
            <a:r>
              <a:rPr lang="ko-KR" altLang="en-US" dirty="0"/>
              <a:t>위에 위치 근로자 개인보호구 착용 불량을 해결할 수 있다면 사고 </a:t>
            </a:r>
            <a:r>
              <a:rPr lang="ko-KR" altLang="en-US" dirty="0" err="1"/>
              <a:t>유의미</a:t>
            </a:r>
            <a:r>
              <a:rPr lang="ko-KR" altLang="en-US" dirty="0"/>
              <a:t> 줄일 수 있다고 생각 따라서 객체 검술 기술 사용 현장에서 안전 장비 착용 여부를 확인하는 시스템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전처리</a:t>
            </a:r>
            <a:r>
              <a:rPr lang="ko-KR" altLang="en-US" dirty="0"/>
              <a:t> 후 학습용 데이터와 검증용 데이터 </a:t>
            </a:r>
            <a:r>
              <a:rPr lang="en-US" altLang="ko-KR" dirty="0"/>
              <a:t>9:1 </a:t>
            </a:r>
            <a:r>
              <a:rPr lang="ko-KR" altLang="en-US" dirty="0"/>
              <a:t>비율 해당 데이터셋 많은 클래스 존재 필요한 안전벨트</a:t>
            </a:r>
            <a:r>
              <a:rPr lang="en-US" altLang="ko-KR" dirty="0"/>
              <a:t>, </a:t>
            </a:r>
            <a:r>
              <a:rPr lang="ko-KR" altLang="en-US" dirty="0"/>
              <a:t>안전고리</a:t>
            </a:r>
            <a:r>
              <a:rPr lang="en-US" altLang="ko-KR" dirty="0"/>
              <a:t>, </a:t>
            </a:r>
            <a:r>
              <a:rPr lang="ko-KR" altLang="en-US" dirty="0"/>
              <a:t>안전화</a:t>
            </a:r>
            <a:r>
              <a:rPr lang="en-US" altLang="ko-KR" dirty="0"/>
              <a:t>, </a:t>
            </a:r>
            <a:r>
              <a:rPr lang="ko-KR" altLang="en-US" dirty="0"/>
              <a:t>안전모 착용 여부에 대한 클래스 사용 라벨은 </a:t>
            </a:r>
            <a:r>
              <a:rPr lang="ko-KR" altLang="en-US" dirty="0" err="1"/>
              <a:t>학습시</a:t>
            </a:r>
            <a:r>
              <a:rPr lang="ko-KR" altLang="en-US" dirty="0"/>
              <a:t> 사용될 각 클래스의 명칭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 </a:t>
            </a:r>
            <a:r>
              <a:rPr lang="ko-KR" altLang="en-US" dirty="0"/>
              <a:t>기존 정재형 팀원의 데스크톱을 사용</a:t>
            </a:r>
            <a:r>
              <a:rPr lang="en-US" altLang="ko-KR" dirty="0"/>
              <a:t> </a:t>
            </a:r>
            <a:r>
              <a:rPr lang="ko-KR" altLang="en-US" dirty="0"/>
              <a:t>기간 내에 원하는 만큼의 결과가 나오지 않을 것 같았음 또한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교수님이 피드백을 수용</a:t>
            </a:r>
            <a:r>
              <a:rPr lang="en-US" altLang="ko-KR" dirty="0"/>
              <a:t> </a:t>
            </a:r>
            <a:r>
              <a:rPr lang="ko-KR" altLang="en-US" dirty="0"/>
              <a:t>김태호 학생에게 도움을 받아 위의 개발환경에서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Loss</a:t>
            </a:r>
            <a:r>
              <a:rPr lang="ko-KR" altLang="en-US" dirty="0"/>
              <a:t> 전체적으로 감소</a:t>
            </a:r>
            <a:r>
              <a:rPr lang="en-US" altLang="ko-KR" dirty="0"/>
              <a:t>, precision, recall </a:t>
            </a:r>
            <a:r>
              <a:rPr lang="en-US" altLang="ko-KR" dirty="0" err="1"/>
              <a:t>mAP</a:t>
            </a:r>
            <a:r>
              <a:rPr lang="en-US" altLang="ko-KR" dirty="0"/>
              <a:t> </a:t>
            </a:r>
            <a:r>
              <a:rPr lang="ko-KR" altLang="en-US" dirty="0"/>
              <a:t>값은 상승</a:t>
            </a:r>
            <a:r>
              <a:rPr lang="en-US" altLang="ko-KR" dirty="0"/>
              <a:t>, </a:t>
            </a:r>
            <a:r>
              <a:rPr lang="ko-KR" altLang="en-US" dirty="0"/>
              <a:t>최종적 </a:t>
            </a:r>
            <a:r>
              <a:rPr lang="en-US" altLang="ko-KR" dirty="0"/>
              <a:t>100 Epoch</a:t>
            </a:r>
            <a:r>
              <a:rPr lang="ko-KR" altLang="en-US" dirty="0"/>
              <a:t>의 값은 표와 같음</a:t>
            </a:r>
            <a:r>
              <a:rPr lang="en-US" altLang="ko-KR" dirty="0"/>
              <a:t>, loss</a:t>
            </a:r>
            <a:r>
              <a:rPr lang="ko-KR" altLang="en-US" dirty="0"/>
              <a:t>는 </a:t>
            </a:r>
            <a:r>
              <a:rPr lang="en-US" altLang="ko-KR" dirty="0"/>
              <a:t>0.03</a:t>
            </a:r>
            <a:r>
              <a:rPr lang="ko-KR" altLang="en-US" dirty="0"/>
              <a:t>정도 </a:t>
            </a:r>
            <a:r>
              <a:rPr lang="en-US" altLang="ko-KR" dirty="0"/>
              <a:t>precision, recall, </a:t>
            </a:r>
            <a:r>
              <a:rPr lang="en-US" altLang="ko-KR" dirty="0" err="1"/>
              <a:t>mAP</a:t>
            </a:r>
            <a:r>
              <a:rPr lang="en-US" altLang="ko-KR" dirty="0"/>
              <a:t> 0.5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7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검증 데이터에 대한 검출 결과</a:t>
            </a:r>
            <a:r>
              <a:rPr lang="en-US" altLang="ko-KR" dirty="0"/>
              <a:t>, </a:t>
            </a:r>
            <a:r>
              <a:rPr lang="ko-KR" altLang="en-US" dirty="0"/>
              <a:t>검출한 객체를 </a:t>
            </a:r>
            <a:r>
              <a:rPr lang="ko-KR" altLang="en-US" dirty="0" err="1"/>
              <a:t>바운딩박스로</a:t>
            </a:r>
            <a:r>
              <a:rPr lang="ko-KR" altLang="en-US" dirty="0"/>
              <a:t> 나타내고 라벨을 </a:t>
            </a:r>
            <a:r>
              <a:rPr lang="ko-KR" altLang="en-US" dirty="0" err="1"/>
              <a:t>붙여줌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학습된 모델을 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Jetson Nano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에 이식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경고음 출력 조건 판단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미착용 클래스 </a:t>
            </a:r>
            <a:r>
              <a:rPr lang="ko-KR" altLang="en-US" sz="800" b="1" kern="0" spc="-150" dirty="0" err="1">
                <a:solidFill>
                  <a:srgbClr val="000000"/>
                </a:solidFill>
                <a:latin typeface="+mj-lt"/>
              </a:rPr>
              <a:t>포함시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 경고음 출력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적정한 소리 간격위해 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10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프레임 단위</a:t>
            </a:r>
            <a:endParaRPr lang="en-US" altLang="ko-KR" sz="800" b="1" kern="0" spc="-150" dirty="0">
              <a:solidFill>
                <a:srgbClr val="000000"/>
              </a:solidFill>
              <a:latin typeface="+mj-lt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800" b="1" kern="0" spc="-150" dirty="0">
              <a:solidFill>
                <a:srgbClr val="000000"/>
              </a:solidFill>
              <a:latin typeface="+mj-lt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경고음 </a:t>
            </a:r>
            <a:r>
              <a:rPr lang="ko-KR" altLang="en-US" sz="800" b="1" kern="0" spc="-150" dirty="0" err="1">
                <a:solidFill>
                  <a:srgbClr val="000000"/>
                </a:solidFill>
                <a:latin typeface="+mj-lt"/>
              </a:rPr>
              <a:t>출력시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 안전 고리 제외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다른 장비와 달리 안전 고리 몸에 지녀도 미착용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지지대에 </a:t>
            </a:r>
            <a:r>
              <a:rPr lang="ko-KR" altLang="en-US" sz="800" b="1" kern="0" spc="-150" dirty="0" err="1">
                <a:solidFill>
                  <a:srgbClr val="000000"/>
                </a:solidFill>
                <a:latin typeface="+mj-lt"/>
              </a:rPr>
              <a:t>걸때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 착용</a:t>
            </a:r>
            <a:r>
              <a:rPr lang="en-US" altLang="ko-KR" sz="800" b="1" kern="0" spc="-15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800" b="1" kern="0" spc="-150" dirty="0">
                <a:solidFill>
                  <a:srgbClr val="000000"/>
                </a:solidFill>
                <a:latin typeface="+mj-lt"/>
              </a:rPr>
              <a:t>생각하던 기준과 달라 경고음 출력에 제외</a:t>
            </a:r>
            <a:endParaRPr lang="en-US" altLang="ko-KR" sz="800" b="1" kern="0" spc="-15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06CC6E1-F608-49C1-97FF-A98474E1C58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5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m4K-Q66hG90?feature=oembed" TargetMode="Externa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1FF6510-B35D-06C2-015D-1C6B82C19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32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210D7-64DE-C34C-04D0-35437F503451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6A27-2B78-78E6-3C01-AE67AA7A6EC5}"/>
              </a:ext>
            </a:extLst>
          </p:cNvPr>
          <p:cNvSpPr txBox="1"/>
          <p:nvPr/>
        </p:nvSpPr>
        <p:spPr>
          <a:xfrm>
            <a:off x="3528915" y="3013501"/>
            <a:ext cx="513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3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Safety Alert System</a:t>
            </a:r>
            <a:endParaRPr lang="ko-KR" altLang="en-US" sz="4800" b="1" spc="-3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5430-7661-3E5B-A9D8-C4518DF0F596}"/>
              </a:ext>
            </a:extLst>
          </p:cNvPr>
          <p:cNvSpPr txBox="1"/>
          <p:nvPr/>
        </p:nvSpPr>
        <p:spPr>
          <a:xfrm>
            <a:off x="5212585" y="14541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창의설계프로젝트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962F7-71DC-B666-EAAA-8514CBB7B3D5}"/>
              </a:ext>
            </a:extLst>
          </p:cNvPr>
          <p:cNvSpPr txBox="1"/>
          <p:nvPr/>
        </p:nvSpPr>
        <p:spPr>
          <a:xfrm>
            <a:off x="8692098" y="6246096"/>
            <a:ext cx="310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구태훈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김경민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이재문</a:t>
            </a:r>
            <a:r>
              <a:rPr lang="en-US" altLang="ko-KR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6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정재형</a:t>
            </a:r>
            <a:endParaRPr lang="en-US" altLang="ko-KR" sz="2000" dirty="0">
              <a:solidFill>
                <a:schemeClr val="accent6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E00EE-9B80-7C85-4279-327787BC882E}"/>
              </a:ext>
            </a:extLst>
          </p:cNvPr>
          <p:cNvSpPr txBox="1"/>
          <p:nvPr/>
        </p:nvSpPr>
        <p:spPr>
          <a:xfrm>
            <a:off x="8691261" y="5876764"/>
            <a:ext cx="20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EFD5B2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Team. UNDERDOG</a:t>
            </a:r>
            <a:endParaRPr lang="ko-KR" altLang="en-US" b="1" dirty="0">
              <a:solidFill>
                <a:srgbClr val="EFD5B2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531140" cy="1076960"/>
            <a:chOff x="0" y="0"/>
            <a:chExt cx="453114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87074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검출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10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CB8A85D-36AD-8512-5826-AEF83BEC3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r="16230"/>
          <a:stretch/>
        </p:blipFill>
        <p:spPr>
          <a:xfrm>
            <a:off x="6245044" y="1247589"/>
            <a:ext cx="4962218" cy="5128733"/>
          </a:xfrm>
          <a:prstGeom prst="rect">
            <a:avLst/>
          </a:prstGeom>
        </p:spPr>
      </p:pic>
      <p:pic>
        <p:nvPicPr>
          <p:cNvPr id="18" name="그림 1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ACEF338-1D68-8EEF-CF9C-2C8CF778DA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r="33864" b="4558"/>
          <a:stretch/>
        </p:blipFill>
        <p:spPr>
          <a:xfrm>
            <a:off x="799067" y="1243114"/>
            <a:ext cx="4894731" cy="51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222046" cy="1076960"/>
            <a:chOff x="0" y="0"/>
            <a:chExt cx="2222046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1561646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시연 영상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88678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Demo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Video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11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5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온라인 미디어 1" title="YOLOv5 개인안전장비인식 모델 시연영상">
            <a:hlinkClick r:id="" action="ppaction://media"/>
            <a:extLst>
              <a:ext uri="{FF2B5EF4-FFF2-40B4-BE49-F238E27FC236}">
                <a16:creationId xmlns:a16="http://schemas.microsoft.com/office/drawing/2014/main" id="{168AAD87-712D-41A4-5FA1-EACCA829AB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36690" y="1290142"/>
            <a:ext cx="6718620" cy="5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진행 시 애로사항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5295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Difficulties in Progress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12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32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15EF93-972B-1071-EEEE-112BAD83D5CF}"/>
              </a:ext>
            </a:extLst>
          </p:cNvPr>
          <p:cNvSpPr txBox="1"/>
          <p:nvPr/>
        </p:nvSpPr>
        <p:spPr>
          <a:xfrm>
            <a:off x="527091" y="1805067"/>
            <a:ext cx="572361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전처리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과정 데이터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클래스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불균형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안전고리 및 미착용에 대한 데이터 양이 적었음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시 안전고리에 대한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벨트를 제외한 나머지 장비 또한 미착용에 대한 데이터 양이 적기 때문에 검출이 원활하지 않음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A59B1-F11B-C16F-8C52-4C748D07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33963" y="1024036"/>
            <a:ext cx="3999412" cy="5131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03508-0E9D-5FCF-F4A1-BA148C13C1D0}"/>
              </a:ext>
            </a:extLst>
          </p:cNvPr>
          <p:cNvSpPr/>
          <p:nvPr/>
        </p:nvSpPr>
        <p:spPr>
          <a:xfrm>
            <a:off x="7263622" y="5589519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클래스 비율</a:t>
            </a:r>
          </a:p>
        </p:txBody>
      </p:sp>
    </p:spTree>
    <p:extLst>
      <p:ext uri="{BB962C8B-B14F-4D97-AF65-F5344CB8AC3E}">
        <p14:creationId xmlns:p14="http://schemas.microsoft.com/office/powerpoint/2010/main" val="158397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5962650" cy="1076960"/>
            <a:chOff x="0" y="0"/>
            <a:chExt cx="596265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5302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Conclusion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C49CC37-E4CF-452A-692C-F5881A00C0AB}"/>
              </a:ext>
            </a:extLst>
          </p:cNvPr>
          <p:cNvSpPr txBox="1"/>
          <p:nvPr/>
        </p:nvSpPr>
        <p:spPr>
          <a:xfrm>
            <a:off x="875901" y="2838246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YOLOv5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를 기반으로 안전 장비 데이터를 모델에 학습시켜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Jetson Nano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 이식하여 안전 장비를 실시간으로 검출함</a:t>
            </a:r>
            <a:endParaRPr lang="ko-KR" altLang="en-US" sz="2400" i="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B19669B-AEAC-6430-B228-FAB3EB8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DF8EEF-C0BA-9236-EC18-40A7C9C63E38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5869F-6A17-85CC-9BAD-82AB3AA59995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7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68DF982-A01E-FE0A-56D0-99B8479DD78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EAA4AD-CE8F-E419-E5CE-28DFE97FBF24}"/>
              </a:ext>
            </a:extLst>
          </p:cNvPr>
          <p:cNvSpPr txBox="1"/>
          <p:nvPr/>
        </p:nvSpPr>
        <p:spPr>
          <a:xfrm>
            <a:off x="875901" y="3903840"/>
            <a:ext cx="10612714" cy="8771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i="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검출된 객체를 바탕으로 미착용 시 경고음을 출력하여 주변에 알려 현장에서의 사고 발생을 낮출 수 있을 것으로 기대됨</a:t>
            </a:r>
          </a:p>
        </p:txBody>
      </p:sp>
    </p:spTree>
    <p:extLst>
      <p:ext uri="{BB962C8B-B14F-4D97-AF65-F5344CB8AC3E}">
        <p14:creationId xmlns:p14="http://schemas.microsoft.com/office/powerpoint/2010/main" val="12648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5449028" y="3013502"/>
            <a:ext cx="1293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 err="1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QnA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-837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97875" y="3013502"/>
            <a:ext cx="3396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THANK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</a:t>
            </a:r>
            <a:r>
              <a:rPr lang="en-US" altLang="ko-KR" sz="4800" spc="-150" dirty="0">
                <a:solidFill>
                  <a:schemeClr val="bg1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YOU</a:t>
            </a:r>
            <a:endParaRPr lang="ko-KR" altLang="en-US" sz="4800" spc="-150" dirty="0">
              <a:solidFill>
                <a:schemeClr val="bg1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0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파란색 배경의 해시 태그 기호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45" y="0"/>
            <a:ext cx="6092455" cy="685799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824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899030"/>
            <a:ext cx="1412935" cy="707886"/>
            <a:chOff x="939800" y="1442839"/>
            <a:chExt cx="1412935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542590"/>
            <a:ext cx="2470917" cy="707886"/>
            <a:chOff x="939800" y="1442839"/>
            <a:chExt cx="2470917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8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364370"/>
            <a:ext cx="2274005" cy="707886"/>
            <a:chOff x="939800" y="1442839"/>
            <a:chExt cx="2274005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693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Jetson Nano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A1ED3F-4A9E-9C09-A398-C568A7F3E837}"/>
              </a:ext>
            </a:extLst>
          </p:cNvPr>
          <p:cNvGrpSpPr/>
          <p:nvPr/>
        </p:nvGrpSpPr>
        <p:grpSpPr>
          <a:xfrm>
            <a:off x="939800" y="5007930"/>
            <a:ext cx="1881012" cy="707886"/>
            <a:chOff x="939800" y="5734049"/>
            <a:chExt cx="1881012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288929-06D8-06A7-032A-F417408961A4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6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9F39FA-F422-9EFA-1F1A-345B51F1CD6C}"/>
                </a:ext>
              </a:extLst>
            </p:cNvPr>
            <p:cNvSpPr txBox="1"/>
            <p:nvPr/>
          </p:nvSpPr>
          <p:spPr>
            <a:xfrm>
              <a:off x="1520456" y="5826382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애로 사항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6A40FD-78A9-11AE-7852-327E7444828C}"/>
              </a:ext>
            </a:extLst>
          </p:cNvPr>
          <p:cNvGrpSpPr/>
          <p:nvPr/>
        </p:nvGrpSpPr>
        <p:grpSpPr>
          <a:xfrm>
            <a:off x="939800" y="1720810"/>
            <a:ext cx="2131080" cy="707886"/>
            <a:chOff x="939800" y="1442839"/>
            <a:chExt cx="213108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300E0-D5F5-6BA1-FFAE-F15E8D2087F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26DD36-BC58-0452-1CBA-93BABF55C7A2}"/>
                </a:ext>
              </a:extLst>
            </p:cNvPr>
            <p:cNvSpPr txBox="1"/>
            <p:nvPr/>
          </p:nvSpPr>
          <p:spPr>
            <a:xfrm>
              <a:off x="1520456" y="1535172"/>
              <a:ext cx="1550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시스템 설명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261DB3-FCC5-50F8-00C1-CC76D9F4675E}"/>
              </a:ext>
            </a:extLst>
          </p:cNvPr>
          <p:cNvGrpSpPr/>
          <p:nvPr/>
        </p:nvGrpSpPr>
        <p:grpSpPr>
          <a:xfrm>
            <a:off x="939800" y="5829710"/>
            <a:ext cx="1409729" cy="707886"/>
            <a:chOff x="939800" y="5734049"/>
            <a:chExt cx="1409729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85D072-8037-57B4-F912-291A6FCE14A6}"/>
                </a:ext>
              </a:extLst>
            </p:cNvPr>
            <p:cNvSpPr txBox="1"/>
            <p:nvPr/>
          </p:nvSpPr>
          <p:spPr>
            <a:xfrm>
              <a:off x="939800" y="573404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7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E3EEC0-3123-0CDD-2B37-35231C32F151}"/>
                </a:ext>
              </a:extLst>
            </p:cNvPr>
            <p:cNvSpPr txBox="1"/>
            <p:nvPr/>
          </p:nvSpPr>
          <p:spPr>
            <a:xfrm>
              <a:off x="1520456" y="5826382"/>
              <a:ext cx="829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결  론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3404C5-4112-94F3-6C5F-0F0DA04A791F}"/>
              </a:ext>
            </a:extLst>
          </p:cNvPr>
          <p:cNvGrpSpPr/>
          <p:nvPr/>
        </p:nvGrpSpPr>
        <p:grpSpPr>
          <a:xfrm>
            <a:off x="939800" y="4186150"/>
            <a:ext cx="1847349" cy="707886"/>
            <a:chOff x="939800" y="1442839"/>
            <a:chExt cx="1847349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7B5328-1A21-D9A3-43FA-AC7483BEDFA9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5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27584D-5E4B-171C-31DA-B4147E125040}"/>
                </a:ext>
              </a:extLst>
            </p:cNvPr>
            <p:cNvSpPr txBox="1"/>
            <p:nvPr/>
          </p:nvSpPr>
          <p:spPr>
            <a:xfrm>
              <a:off x="1520456" y="1535172"/>
              <a:ext cx="1266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시연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10086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서  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Introduction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4251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608A"/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1</a:t>
              </a:r>
              <a:endParaRPr lang="ko-KR" altLang="en-US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rgbClr val="0060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755152-4956-1C8E-B0A6-964CAE0284B3}"/>
              </a:ext>
            </a:extLst>
          </p:cNvPr>
          <p:cNvSpPr txBox="1"/>
          <p:nvPr/>
        </p:nvSpPr>
        <p:spPr>
          <a:xfrm>
            <a:off x="694485" y="2049430"/>
            <a:ext cx="5456530" cy="3520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근로자 개인 보호구 착용 불량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위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사고를 유의미하게 줄일 수 있는 방안</a:t>
            </a:r>
          </a:p>
          <a:p>
            <a:pPr algn="just">
              <a:lnSpc>
                <a:spcPct val="120000"/>
              </a:lnSpc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- </a:t>
            </a:r>
            <a:r>
              <a:rPr lang="ko-KR" altLang="en-US" sz="20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장비 미착용을 줄일 수 있는 시스템</a:t>
            </a:r>
            <a:endParaRPr lang="en-US" altLang="ko-KR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20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딥러닝의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객체 검출 기술을 사용</a:t>
            </a: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spc="-15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현장에서의 안전 장비 착용 여부 확인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3EEDBA7E-B8AC-E559-F063-1F53C470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43ED87-31FB-F5E9-63B2-14AF2EAA66D9}"/>
              </a:ext>
            </a:extLst>
          </p:cNvPr>
          <p:cNvGrpSpPr/>
          <p:nvPr/>
        </p:nvGrpSpPr>
        <p:grpSpPr>
          <a:xfrm>
            <a:off x="6426200" y="1378982"/>
            <a:ext cx="4831356" cy="4953997"/>
            <a:chOff x="6426200" y="1378982"/>
            <a:chExt cx="4831356" cy="495399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9312925-47A5-67D2-48A6-1D62988D8719}"/>
                </a:ext>
              </a:extLst>
            </p:cNvPr>
            <p:cNvGrpSpPr/>
            <p:nvPr/>
          </p:nvGrpSpPr>
          <p:grpSpPr>
            <a:xfrm>
              <a:off x="6426200" y="1378982"/>
              <a:ext cx="4771531" cy="4833625"/>
              <a:chOff x="6314157" y="1182829"/>
              <a:chExt cx="5501816" cy="507253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B30A82-A4B7-50C8-F1BF-555C25EF2A12}"/>
                  </a:ext>
                </a:extLst>
              </p:cNvPr>
              <p:cNvSpPr/>
              <p:nvPr/>
            </p:nvSpPr>
            <p:spPr>
              <a:xfrm>
                <a:off x="6314157" y="1322861"/>
                <a:ext cx="5396276" cy="4911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endParaRPr>
              </a:p>
            </p:txBody>
          </p:sp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3C1046B5-D124-62E0-B024-8A629FE5AC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3558893"/>
                  </p:ext>
                </p:extLst>
              </p:nvPr>
            </p:nvGraphicFramePr>
            <p:xfrm>
              <a:off x="6314157" y="1182829"/>
              <a:ext cx="5501816" cy="507253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2C182E-0238-02F2-62E8-96EB7AD799FA}"/>
                </a:ext>
              </a:extLst>
            </p:cNvPr>
            <p:cNvSpPr/>
            <p:nvPr/>
          </p:nvSpPr>
          <p:spPr>
            <a:xfrm>
              <a:off x="9838660" y="6058836"/>
              <a:ext cx="1418896" cy="274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자료 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고용노동부</a:t>
              </a:r>
              <a:r>
                <a:rPr lang="en-US" altLang="ko-KR" sz="900" dirty="0">
                  <a:solidFill>
                    <a:srgbClr val="7C7C7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900" dirty="0">
                <a:solidFill>
                  <a:srgbClr val="7C7C7C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957313-0CC3-DA97-8E0F-2C3E490C288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2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2767965" cy="1076960"/>
            <a:chOff x="0" y="0"/>
            <a:chExt cx="2767965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2107565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시스템 설명</a:t>
              </a:r>
              <a:endParaRPr lang="en-US" altLang="ko-KR" sz="33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342034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System Description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00363" y="5041245"/>
            <a:ext cx="3340097" cy="43962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YOLOv5-s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로 데이터 학습</a:t>
            </a:r>
          </a:p>
        </p:txBody>
      </p:sp>
      <p:pic>
        <p:nvPicPr>
          <p:cNvPr id="19" name="그래픽 18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9515" y="3075852"/>
            <a:ext cx="308876" cy="439623"/>
          </a:xfrm>
          <a:prstGeom prst="rect">
            <a:avLst/>
          </a:prstGeom>
        </p:spPr>
      </p:pic>
      <p:pic>
        <p:nvPicPr>
          <p:cNvPr id="25" name="그래픽 24" descr="오른쪽 화살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19743" y="3075852"/>
            <a:ext cx="308876" cy="43962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34098" y="5041245"/>
            <a:ext cx="3323803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모델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,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데이터를 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Jetson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Nano</a:t>
            </a:r>
            <a:r>
              <a:rPr lang="ko-KR" altLang="en-US" sz="240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에 </a:t>
            </a: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이식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8600315" y="5008487"/>
            <a:ext cx="2563744" cy="439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안전장비 검출 및</a:t>
            </a:r>
            <a:br>
              <a:rPr lang="en-US" altLang="ko-KR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</a:br>
            <a:r>
              <a:rPr lang="ko-KR" altLang="en-US" sz="2400" dirty="0">
                <a:solidFill>
                  <a:schemeClr val="tx1"/>
                </a:solidFill>
                <a:latin typeface="배달의민족 한나체 Air OTF"/>
                <a:ea typeface="배달의민족 한나체 Air OTF"/>
              </a:rPr>
              <a:t>유사시 알람</a:t>
            </a:r>
          </a:p>
        </p:txBody>
      </p:sp>
      <p:sp>
        <p:nvSpPr>
          <p:cNvPr id="36" name="화살표: 오른쪽 35"/>
          <p:cNvSpPr/>
          <p:nvPr/>
        </p:nvSpPr>
        <p:spPr>
          <a:xfrm>
            <a:off x="3929390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7" name="화살표: 오른쪽 36"/>
          <p:cNvSpPr/>
          <p:nvPr/>
        </p:nvSpPr>
        <p:spPr>
          <a:xfrm>
            <a:off x="7726268" y="3161864"/>
            <a:ext cx="452475" cy="35024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08A"/>
          </a:solidFill>
          <a:ln w="28575"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4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44" name="사각형: 둥근 모서리 43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5" descr="실내, 천장, 바닥, 건물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10048" y="2083937"/>
            <a:ext cx="2944280" cy="2440437"/>
          </a:xfrm>
          <a:prstGeom prst="rect">
            <a:avLst/>
          </a:prstGeom>
          <a:ln>
            <a:solidFill>
              <a:schemeClr val="dk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9A22D73-8BC1-4014-A225-8FBEAC5AAB86}"/>
              </a:ext>
            </a:extLst>
          </p:cNvPr>
          <p:cNvGrpSpPr/>
          <p:nvPr/>
        </p:nvGrpSpPr>
        <p:grpSpPr>
          <a:xfrm>
            <a:off x="799740" y="2054275"/>
            <a:ext cx="2944834" cy="2464304"/>
            <a:chOff x="894050" y="2054275"/>
            <a:chExt cx="2944834" cy="24643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t="560"/>
            <a:stretch>
              <a:fillRect/>
            </a:stretch>
          </p:blipFill>
          <p:spPr>
            <a:xfrm>
              <a:off x="905779" y="2072747"/>
              <a:ext cx="2933105" cy="24458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4050" y="2054275"/>
              <a:ext cx="2944834" cy="742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29D5A4-C80C-17CC-B97B-C7490F15BDCA}"/>
              </a:ext>
            </a:extLst>
          </p:cNvPr>
          <p:cNvSpPr txBox="1"/>
          <p:nvPr/>
        </p:nvSpPr>
        <p:spPr>
          <a:xfrm>
            <a:off x="111760" y="81617"/>
            <a:ext cx="54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2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pic>
        <p:nvPicPr>
          <p:cNvPr id="27" name="그림 26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EA394788-BE14-868A-ED6E-6A2C702C4D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2" r="75028" b="75835"/>
          <a:stretch/>
        </p:blipFill>
        <p:spPr>
          <a:xfrm>
            <a:off x="8410047" y="2054275"/>
            <a:ext cx="2985982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3B7834B-9A8F-A849-5D81-F461DE0C38C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273" y="1661277"/>
            <a:ext cx="1019572" cy="8156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그림 30" descr="전자기기이(가) 표시된 사진&#10;&#10;자동 생성된 설명">
            <a:extLst>
              <a:ext uri="{FF2B5EF4-FFF2-40B4-BE49-F238E27FC236}">
                <a16:creationId xmlns:a16="http://schemas.microsoft.com/office/drawing/2014/main" id="{951D462E-D4A7-1442-2E89-92D492929CE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141" y="2054275"/>
            <a:ext cx="2933105" cy="2464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220990" cy="1076960"/>
            <a:chOff x="0" y="0"/>
            <a:chExt cx="422099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356059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1847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F7060-4DC9-05DE-035A-4DC65AD3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36" y="1493502"/>
            <a:ext cx="4680000" cy="46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A7302A-2C4A-238C-D5E3-FD1E0D0CC471}"/>
              </a:ext>
            </a:extLst>
          </p:cNvPr>
          <p:cNvSpPr txBox="1"/>
          <p:nvPr/>
        </p:nvSpPr>
        <p:spPr>
          <a:xfrm>
            <a:off x="676764" y="1408672"/>
            <a:ext cx="5950597" cy="49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데이터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:  </a:t>
            </a:r>
            <a:r>
              <a:rPr lang="en-US" altLang="ko-KR" sz="2400" spc="-15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AIHub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의 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“</a:t>
            </a:r>
            <a:r>
              <a:rPr lang="ko-KR" altLang="en-US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공사현장 안전 장비 인식 이미지</a:t>
            </a:r>
            <a:r>
              <a:rPr lang="en-US" altLang="ko-KR" sz="2400" spc="-15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”</a:t>
            </a:r>
          </a:p>
        </p:txBody>
      </p:sp>
      <p:sp>
        <p:nvSpPr>
          <p:cNvPr id="23" name="슬라이드 번호 개체 틀 1">
            <a:extLst>
              <a:ext uri="{FF2B5EF4-FFF2-40B4-BE49-F238E27FC236}">
                <a16:creationId xmlns:a16="http://schemas.microsoft.com/office/drawing/2014/main" id="{6E6072F9-822C-47B7-CCBA-DD07EC63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5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59CC427-5E3B-A1D8-5161-7F1A2E235FAF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290408-08E2-AD3A-9864-29EB6AA5496F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913597-800F-0F99-DD1E-74F55E744CC9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4EA708E-9030-8B0E-C51B-B36A54B44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737561"/>
              </p:ext>
            </p:extLst>
          </p:nvPr>
        </p:nvGraphicFramePr>
        <p:xfrm>
          <a:off x="676764" y="1984010"/>
          <a:ext cx="5950596" cy="4141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532">
                  <a:extLst>
                    <a:ext uri="{9D8B030D-6E8A-4147-A177-3AD203B41FA5}">
                      <a16:colId xmlns:a16="http://schemas.microsoft.com/office/drawing/2014/main" val="3034632407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266628696"/>
                    </a:ext>
                  </a:extLst>
                </a:gridCol>
                <a:gridCol w="1983532">
                  <a:extLst>
                    <a:ext uri="{9D8B030D-6E8A-4147-A177-3AD203B41FA5}">
                      <a16:colId xmlns:a16="http://schemas.microsoft.com/office/drawing/2014/main" val="3765509539"/>
                    </a:ext>
                  </a:extLst>
                </a:gridCol>
              </a:tblGrid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데이터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라벨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155813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벨트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01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Y_Belt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2653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벨트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02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N_Belt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592667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고리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03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Y_Collar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204882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 고리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04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N_Collar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02162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안전화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05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Y_Shoes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840020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안전화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06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N_Shoes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445774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안전모 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07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Y_Helmet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479685"/>
                  </a:ext>
                </a:extLst>
              </a:tr>
              <a:tr h="460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안전모 미착용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08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N_Helmet</a:t>
                      </a:r>
                      <a:endParaRPr lang="ko-KR" altLang="en-US" sz="2000" b="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104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7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4661816" cy="1076960"/>
            <a:chOff x="0" y="0"/>
            <a:chExt cx="4661816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400141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개발 환경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 panose="020B0600000101010101" pitchFamily="34" charset="-127"/>
                  <a:ea typeface="배달의민족 한나체 Air OTF" panose="020B0600000101010101" pitchFamily="34" charset="-127"/>
                </a:rPr>
                <a:t>Safety Equipment Detection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endParaRPr>
            </a:p>
          </p:txBody>
        </p:sp>
      </p:grp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9EF7A01-500C-295E-47C8-290F15133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84762"/>
              </p:ext>
            </p:extLst>
          </p:nvPr>
        </p:nvGraphicFramePr>
        <p:xfrm>
          <a:off x="867689" y="1364707"/>
          <a:ext cx="10456621" cy="48336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5762">
                  <a:extLst>
                    <a:ext uri="{9D8B030D-6E8A-4147-A177-3AD203B41FA5}">
                      <a16:colId xmlns:a16="http://schemas.microsoft.com/office/drawing/2014/main" val="3878228800"/>
                    </a:ext>
                  </a:extLst>
                </a:gridCol>
                <a:gridCol w="7560859">
                  <a:extLst>
                    <a:ext uri="{9D8B030D-6E8A-4147-A177-3AD203B41FA5}">
                      <a16:colId xmlns:a16="http://schemas.microsoft.com/office/drawing/2014/main" val="2156778239"/>
                    </a:ext>
                  </a:extLst>
                </a:gridCol>
              </a:tblGrid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System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Specifications</a:t>
                      </a:r>
                      <a:endParaRPr lang="ko-KR" altLang="en-US" sz="28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15471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OS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Ubuntu 20.04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46753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AMD Ryzen 7 5800X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667451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GPU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NVIDIA A6000 48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64267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RAM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 GB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310295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CUDA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11.4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198290"/>
                  </a:ext>
                </a:extLst>
              </a:tr>
              <a:tr h="69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CuDNN</a:t>
                      </a:r>
                      <a:endParaRPr lang="ko-KR" altLang="en-US" sz="240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8.2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270334"/>
                  </a:ext>
                </a:extLst>
              </a:tr>
            </a:tbl>
          </a:graphicData>
        </a:graphic>
      </p:graphicFrame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1B12F43D-EFAF-FEB7-4B99-2844961E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fld id="{8D2D09E4-BCE1-4B3A-90ED-26E55CBEC274}" type="slidenum">
              <a:rPr lang="ko-KR" altLang="en-US" smtClean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6</a:t>
            </a:fld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5C9DEBC-E92A-2C74-A935-7AD4C9EA1A31}"/>
              </a:ext>
            </a:extLst>
          </p:cNvPr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E8012-050D-DA4C-5EDD-5D67560EE45A}"/>
              </a:ext>
            </a:extLst>
          </p:cNvPr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608A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320E340-BD31-D756-391D-96A1E53669C7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8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5464920" cy="1076960"/>
            <a:chOff x="0" y="0"/>
            <a:chExt cx="5464920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804520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–-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최종 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62987"/>
              </p:ext>
            </p:extLst>
          </p:nvPr>
        </p:nvGraphicFramePr>
        <p:xfrm>
          <a:off x="881321" y="1291366"/>
          <a:ext cx="10447944" cy="10149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05993">
                  <a:extLst>
                    <a:ext uri="{9D8B030D-6E8A-4147-A177-3AD203B41FA5}">
                      <a16:colId xmlns:a16="http://schemas.microsoft.com/office/drawing/2014/main" val="217716005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1424133836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3260948664"/>
                    </a:ext>
                  </a:extLst>
                </a:gridCol>
                <a:gridCol w="1305993">
                  <a:extLst>
                    <a:ext uri="{9D8B030D-6E8A-4147-A177-3AD203B41FA5}">
                      <a16:colId xmlns:a16="http://schemas.microsoft.com/office/drawing/2014/main" val="907451828"/>
                    </a:ext>
                  </a:extLst>
                </a:gridCol>
              </a:tblGrid>
              <a:tr h="5281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Batchsize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Epoch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Train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Validation Loss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Precision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Recall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dirty="0" err="1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mAP</a:t>
                      </a:r>
                      <a:r>
                        <a:rPr lang="en-US" altLang="ko-KR" sz="1800" b="1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 0.5</a:t>
                      </a:r>
                      <a:endParaRPr lang="ko-KR" altLang="en-US" sz="1800" b="1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32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100</a:t>
                      </a:r>
                      <a:endParaRPr lang="ko-KR" altLang="en-US" sz="1800" b="0" dirty="0">
                        <a:latin typeface="배달의민족 한나체 Air OTF" panose="020B0600000101010101" pitchFamily="34" charset="-127"/>
                        <a:ea typeface="배달의민족 한나체 Air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0.036922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0.031359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0.95935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0.82191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dirty="0">
                          <a:latin typeface="배달의민족 한나체 Air OTF" panose="020B0600000101010101" pitchFamily="34" charset="-127"/>
                          <a:ea typeface="배달의민족 한나체 Air OTF" panose="020B0600000101010101" pitchFamily="34" charset="-127"/>
                        </a:rPr>
                        <a:t>0.91017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7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19" name="사각형: 둥근 모서리 1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AA5800F-B165-C04C-7044-D3EF7C907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5" y="2350321"/>
            <a:ext cx="10228890" cy="40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660213" cy="1076960"/>
            <a:chOff x="0" y="0"/>
            <a:chExt cx="4660213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3999813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안전 장비 검출 </a:t>
              </a: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학습 결과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1858201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Safety Equipment Detection</a:t>
              </a:r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8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3091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3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시장, 다른이(가) 표시된 사진&#10;&#10;자동 생성된 설명">
            <a:extLst>
              <a:ext uri="{FF2B5EF4-FFF2-40B4-BE49-F238E27FC236}">
                <a16:creationId xmlns:a16="http://schemas.microsoft.com/office/drawing/2014/main" id="{15CDC0A7-211B-0898-0CD8-85F32064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8" y="1247402"/>
            <a:ext cx="9110125" cy="5124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0" y="0"/>
            <a:ext cx="4856549" cy="1076960"/>
            <a:chOff x="0" y="0"/>
            <a:chExt cx="4856549" cy="107696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배달의민족 한나체 Air OTF"/>
                <a:ea typeface="배달의민족 한나체 Air OTF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0400" y="138935"/>
              <a:ext cx="4196149" cy="6001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Jetson Nano - </a:t>
              </a:r>
              <a:r>
                <a:rPr lang="ko-KR" altLang="en-US" sz="3300" b="1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한나체 Air OTF"/>
                  <a:ea typeface="배달의민족 한나체 Air OTF"/>
                </a:rPr>
                <a:t>경고음 출력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0400" y="694970"/>
              <a:ext cx="94448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체 Air OTF"/>
                  <a:ea typeface="배달의민족 한나체 Air OTF"/>
                </a:rPr>
                <a:t>Jetson Nano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Air OTF"/>
                <a:ea typeface="배달의민족 한나체 Air OTF"/>
              </a:endParaRPr>
            </a:p>
          </p:txBody>
        </p:sp>
      </p:grpSp>
      <p:sp>
        <p:nvSpPr>
          <p:cNvPr id="2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32119" y="6371847"/>
            <a:ext cx="2743200" cy="365125"/>
          </a:xfr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en-US" altLang="en-US">
                <a:latin typeface="배달의민족 한나체 Air OTF"/>
                <a:ea typeface="배달의민족 한나체 Air OTF"/>
              </a:rPr>
              <a:pPr lvl="0">
                <a:defRPr/>
              </a:pPr>
              <a:t>9</a:t>
            </a:fld>
            <a:endParaRPr lang="en-US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409903" y="1247401"/>
            <a:ext cx="11372194" cy="5124446"/>
          </a:xfrm>
          <a:prstGeom prst="roundRect">
            <a:avLst>
              <a:gd name="adj" fmla="val 5591"/>
            </a:avLst>
          </a:prstGeom>
          <a:noFill/>
          <a:ln>
            <a:solidFill>
              <a:srgbClr val="006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배달의민족 한나체 Air OTF"/>
              <a:ea typeface="배달의민족 한나체 Air OTF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760" y="81617"/>
            <a:ext cx="5822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00608A"/>
                </a:solidFill>
                <a:latin typeface="배달의민족 한나체 Air OTF"/>
                <a:ea typeface="배달의민족 한나체 Air OTF"/>
              </a:rPr>
              <a:t>4</a:t>
            </a:r>
            <a:endParaRPr lang="ko-KR" altLang="en-US" sz="4800" b="1" dirty="0">
              <a:solidFill>
                <a:srgbClr val="00608A"/>
              </a:solidFill>
              <a:latin typeface="배달의민족 한나체 Air OTF"/>
              <a:ea typeface="배달의민족 한나체 Air OTF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rgbClr val="006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544236-B345-B1AE-463B-01620B93D409}"/>
              </a:ext>
            </a:extLst>
          </p:cNvPr>
          <p:cNvSpPr txBox="1"/>
          <p:nvPr/>
        </p:nvSpPr>
        <p:spPr>
          <a:xfrm>
            <a:off x="538480" y="1817728"/>
            <a:ext cx="5280323" cy="31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검출 과정에서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미착용</a:t>
            </a:r>
            <a:r>
              <a:rPr lang="en-US" altLang="ko-KR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class </a:t>
            </a: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포함 시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10 </a:t>
            </a: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프레임 단위로 출력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63500" marR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-150" dirty="0">
                <a:solidFill>
                  <a:srgbClr val="000000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경고음 출력 시 안전 고리 제외</a:t>
            </a: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spc="-150" dirty="0">
                <a:solidFill>
                  <a:srgbClr val="000000"/>
                </a:solidFill>
                <a:effectLst/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안전 고리의 착용 기준이 다름</a:t>
            </a: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marL="349250" marR="0" indent="-28575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kern="0" spc="-150" dirty="0">
              <a:solidFill>
                <a:srgbClr val="000000"/>
              </a:solidFill>
              <a:effectLst/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A61D61-BFFE-C037-D5EC-ABE59770C420}"/>
              </a:ext>
            </a:extLst>
          </p:cNvPr>
          <p:cNvGrpSpPr/>
          <p:nvPr/>
        </p:nvGrpSpPr>
        <p:grpSpPr>
          <a:xfrm>
            <a:off x="8717590" y="1388077"/>
            <a:ext cx="2765935" cy="4941357"/>
            <a:chOff x="4048567" y="1259124"/>
            <a:chExt cx="2765935" cy="4941357"/>
          </a:xfrm>
        </p:grpSpPr>
        <p:pic>
          <p:nvPicPr>
            <p:cNvPr id="5" name="그림 4" descr="남자, 레일, 난간이(가) 표시된 사진&#10;&#10;자동 생성된 설명">
              <a:extLst>
                <a:ext uri="{FF2B5EF4-FFF2-40B4-BE49-F238E27FC236}">
                  <a16:creationId xmlns:a16="http://schemas.microsoft.com/office/drawing/2014/main" id="{1C327FEC-CF5C-6CC0-BF16-31E7FDA60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9" r="34904" b="10862"/>
            <a:stretch/>
          </p:blipFill>
          <p:spPr>
            <a:xfrm>
              <a:off x="4048567" y="1259124"/>
              <a:ext cx="2765934" cy="42272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000D497-3B3F-BA61-8B68-43C0ABE15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65"/>
            <a:stretch/>
          </p:blipFill>
          <p:spPr>
            <a:xfrm>
              <a:off x="4048568" y="5486400"/>
              <a:ext cx="2765934" cy="714081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9C1428-EA78-EE44-E057-CECE3A296640}"/>
              </a:ext>
            </a:extLst>
          </p:cNvPr>
          <p:cNvGrpSpPr/>
          <p:nvPr/>
        </p:nvGrpSpPr>
        <p:grpSpPr>
          <a:xfrm>
            <a:off x="5883346" y="1388077"/>
            <a:ext cx="2595763" cy="4941357"/>
            <a:chOff x="880724" y="1259124"/>
            <a:chExt cx="2595763" cy="4941357"/>
          </a:xfrm>
        </p:grpSpPr>
        <p:pic>
          <p:nvPicPr>
            <p:cNvPr id="3" name="그림 2" descr="의자, 난간이(가) 표시된 사진&#10;&#10;자동 생성된 설명">
              <a:extLst>
                <a:ext uri="{FF2B5EF4-FFF2-40B4-BE49-F238E27FC236}">
                  <a16:creationId xmlns:a16="http://schemas.microsoft.com/office/drawing/2014/main" id="{3EC1F99F-907D-F8B9-6FA4-56BB2FB70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1" r="39501" b="10862"/>
            <a:stretch/>
          </p:blipFill>
          <p:spPr>
            <a:xfrm>
              <a:off x="880724" y="1259124"/>
              <a:ext cx="2595763" cy="42272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A0D0DB2-8555-436F-1832-4109E1117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153" b="6153"/>
            <a:stretch/>
          </p:blipFill>
          <p:spPr>
            <a:xfrm>
              <a:off x="880724" y="5490154"/>
              <a:ext cx="2595763" cy="710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737</Words>
  <Application>Microsoft Office PowerPoint</Application>
  <PresentationFormat>와이드스크린</PresentationFormat>
  <Paragraphs>188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배달의민족 한나체 Air OTF</vt:lpstr>
      <vt:lpstr>Arial</vt:lpstr>
      <vt:lpstr>맑은 고딕</vt:lpstr>
      <vt:lpstr>배달의민족 한나체 Air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구 태훈</cp:lastModifiedBy>
  <cp:revision>168</cp:revision>
  <dcterms:created xsi:type="dcterms:W3CDTF">2021-02-14T00:18:03Z</dcterms:created>
  <dcterms:modified xsi:type="dcterms:W3CDTF">2022-06-07T02:35:25Z</dcterms:modified>
  <cp:version/>
</cp:coreProperties>
</file>